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7" r:id="rId2"/>
    <p:sldId id="328" r:id="rId3"/>
    <p:sldId id="354" r:id="rId4"/>
    <p:sldId id="355" r:id="rId5"/>
    <p:sldId id="329" r:id="rId6"/>
    <p:sldId id="349" r:id="rId7"/>
    <p:sldId id="356" r:id="rId8"/>
    <p:sldId id="350" r:id="rId9"/>
    <p:sldId id="351" r:id="rId10"/>
    <p:sldId id="352" r:id="rId11"/>
    <p:sldId id="357" r:id="rId12"/>
    <p:sldId id="3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F22"/>
    <a:srgbClr val="EDB929"/>
    <a:srgbClr val="F6C12D"/>
    <a:srgbClr val="F6CB2F"/>
    <a:srgbClr val="F5B819"/>
    <a:srgbClr val="FFDF44"/>
    <a:srgbClr val="FFEA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4" d="100"/>
          <a:sy n="34" d="100"/>
        </p:scale>
        <p:origin x="-9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216C5678-EE20-4FA5-88E2-6E0BD67A2E26}" type="datetime1">
              <a:rPr lang="en-US" smtClean="0"/>
              <a:t>7/15/19</a:t>
            </a:fld>
            <a:endParaRPr lang="en-US" dirty="0"/>
          </a:p>
        </p:txBody>
      </p:sp>
      <p:sp>
        <p:nvSpPr>
          <p:cNvPr id="8" name="Slide Number Placeholder 7"/>
          <p:cNvSpPr>
            <a:spLocks noGrp="1"/>
          </p:cNvSpPr>
          <p:nvPr>
            <p:ph type="sldNum" sz="quarter" idx="11"/>
          </p:nvPr>
        </p:nvSpPr>
        <p:spPr>
          <a:xfrm>
            <a:off x="8543278" y="6356350"/>
            <a:ext cx="561975" cy="365125"/>
          </a:xfrm>
          <a:prstGeom prst="rect">
            <a:avLst/>
          </a:prstGeom>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EA051B39-B140-43FE-96DB-472A2B59CE7C}" type="datetime1">
              <a:rPr lang="en-US" smtClean="0"/>
              <a:t>7/15/19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DA600BB2-27C5-458B-ABCE-839C88CF47CE}" type="datetime1">
              <a:rPr lang="en-US" smtClean="0"/>
              <a:t>7/15/19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B11D738E-8962-435F-8C43-147B8DD7E819}" type="datetime1">
              <a:rPr lang="en-US" smtClean="0"/>
              <a:t>7/15/19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09CAEA93-55E7-4DA9-90C2-089A26EEFEC4}" type="datetime1">
              <a:rPr lang="en-US" smtClean="0"/>
              <a:t>7/15/19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E34CF3C7-6809-4F39-BD67-A75817BDDE0A}" type="datetime1">
              <a:rPr lang="en-US" smtClean="0"/>
              <a:t>7/15/19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F7EAEB24-CE78-465C-A726-91D0868FA48F}" type="datetime1">
              <a:rPr lang="en-US" smtClean="0"/>
              <a:t>7/15/19</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363347" y="6356350"/>
            <a:ext cx="2085975" cy="365125"/>
          </a:xfrm>
          <a:prstGeom prst="rect">
            <a:avLst/>
          </a:prstGeom>
        </p:spPr>
        <p:txBody>
          <a:bodyPr/>
          <a:lstStyle/>
          <a:p>
            <a:fld id="{40BAADF0-1749-4E8B-9691-B44A5F8C0895}" type="datetime1">
              <a:rPr lang="en-US" smtClean="0"/>
              <a:t>7/15/19</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47" y="6356350"/>
            <a:ext cx="2085975" cy="365125"/>
          </a:xfrm>
          <a:prstGeom prst="rect">
            <a:avLst/>
          </a:prstGeom>
        </p:spPr>
        <p:txBody>
          <a:bodyPr/>
          <a:lstStyle/>
          <a:p>
            <a:fld id="{A8AF628A-A867-4937-BBE5-207DB6F9C51A}" type="datetime1">
              <a:rPr lang="en-US" smtClean="0"/>
              <a:t>7/15/19</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118BBB94-68E6-4675-A946-F1C5994EDBD7}" type="datetime1">
              <a:rPr lang="en-US" smtClean="0"/>
              <a:t>7/15/19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DC3B8377-21E3-4835-B75D-4E2847E2750F}" type="datetime1">
              <a:rPr lang="en-US" smtClean="0"/>
              <a:t>7/15/19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rgbClr val="EDAF22"/>
            </a:gs>
            <a:gs pos="100000">
              <a:srgbClr val="FFFFFF"/>
            </a:gs>
          </a:gsLst>
          <a:lin ang="5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Vision + Energy = Success</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dirty="0" smtClean="0"/>
              <a:t>Click to edit Master text </a:t>
            </a:r>
            <a:r>
              <a:rPr lang="en-US" dirty="0" err="1" smtClean="0"/>
              <a:t>style</a:t>
            </a:r>
            <a:r>
              <a:rPr lang="en-US" sz="3600" b="1" u="sng" dirty="0" err="1" smtClean="0">
                <a:solidFill>
                  <a:schemeClr val="tx1"/>
                </a:solidFill>
              </a:rPr>
              <a:t>Objective</a:t>
            </a:r>
            <a:r>
              <a:rPr lang="en-US" sz="3600" b="1" u="sng" dirty="0" smtClean="0">
                <a:solidFill>
                  <a:schemeClr val="tx1"/>
                </a:solidFill>
              </a:rPr>
              <a:t>: </a:t>
            </a:r>
          </a:p>
          <a:p>
            <a:r>
              <a:rPr lang="en-US" sz="3600" dirty="0" smtClean="0">
                <a:solidFill>
                  <a:schemeClr val="tx1"/>
                </a:solidFill>
              </a:rPr>
              <a:t>Students will learn that success doesn’t come solely from daydreaming, but by combining a vision with appropriate and necessary actions.</a:t>
            </a:r>
          </a:p>
          <a:p>
            <a:endParaRPr lang="en-US" sz="1000" smtClean="0"/>
          </a:p>
          <a:p>
            <a:pPr lvl="0"/>
            <a:r>
              <a:rPr lang="en-US" smtClean="0"/>
              <a: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p:nvPr userDrawn="1"/>
        </p:nvPicPr>
        <p:blipFill>
          <a:blip r:embed="rId13">
            <a:extLst>
              <a:ext uri="{BEBA8EAE-BF5A-486C-A8C5-ECC9F3942E4B}">
                <a14:imgProps xmlns:a14="http://schemas.microsoft.com/office/drawing/2010/main">
                  <a14:imgLayer r:embed="rId1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7008423" y="4908685"/>
            <a:ext cx="2015005" cy="18457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8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dirty="0" smtClean="0"/>
              <a:t>Warm Up:  Goals &amp; Objectives</a:t>
            </a:r>
            <a:endParaRPr lang="en-US" dirty="0"/>
          </a:p>
        </p:txBody>
      </p:sp>
      <p:sp>
        <p:nvSpPr>
          <p:cNvPr id="3" name="Content Placeholder 2"/>
          <p:cNvSpPr>
            <a:spLocks noGrp="1"/>
          </p:cNvSpPr>
          <p:nvPr>
            <p:ph idx="1"/>
          </p:nvPr>
        </p:nvSpPr>
        <p:spPr/>
        <p:txBody>
          <a:bodyPr>
            <a:noAutofit/>
          </a:bodyPr>
          <a:lstStyle/>
          <a:p>
            <a:pPr marL="0" indent="0">
              <a:buNone/>
            </a:pPr>
            <a:r>
              <a:rPr lang="en-US" sz="2800" dirty="0">
                <a:solidFill>
                  <a:schemeClr val="tx2"/>
                </a:solidFill>
              </a:rPr>
              <a:t>**Answer in complete sentences.</a:t>
            </a:r>
          </a:p>
          <a:p>
            <a:pPr marL="0" indent="0">
              <a:buNone/>
            </a:pPr>
            <a:endParaRPr lang="en-US" sz="2800" dirty="0">
              <a:solidFill>
                <a:schemeClr val="tx2"/>
              </a:solidFill>
            </a:endParaRPr>
          </a:p>
          <a:p>
            <a:pPr marL="514350" indent="-514350">
              <a:buFont typeface="+mj-lt"/>
              <a:buAutoNum type="arabicPeriod"/>
            </a:pPr>
            <a:r>
              <a:rPr lang="en-US" sz="2800" dirty="0">
                <a:solidFill>
                  <a:schemeClr val="tx2"/>
                </a:solidFill>
              </a:rPr>
              <a:t>List at least three goals you would like to accomplish during your high school years.</a:t>
            </a:r>
          </a:p>
          <a:p>
            <a:pPr marL="0" indent="0">
              <a:buNone/>
            </a:pPr>
            <a:r>
              <a:rPr lang="en-US" sz="2800" dirty="0">
                <a:solidFill>
                  <a:schemeClr val="tx2"/>
                </a:solidFill>
              </a:rPr>
              <a:t>                 1.</a:t>
            </a:r>
          </a:p>
          <a:p>
            <a:pPr marL="0" indent="0">
              <a:buNone/>
            </a:pPr>
            <a:r>
              <a:rPr lang="en-US" sz="2800" dirty="0">
                <a:solidFill>
                  <a:schemeClr val="tx2"/>
                </a:solidFill>
              </a:rPr>
              <a:t>                 2.</a:t>
            </a:r>
          </a:p>
          <a:p>
            <a:pPr marL="0" indent="0">
              <a:buNone/>
            </a:pPr>
            <a:r>
              <a:rPr lang="en-US" sz="2800" dirty="0">
                <a:solidFill>
                  <a:schemeClr val="tx2"/>
                </a:solidFill>
              </a:rPr>
              <a:t>                 3.</a:t>
            </a:r>
          </a:p>
          <a:p>
            <a:pPr marL="0" indent="0">
              <a:buNone/>
            </a:pPr>
            <a:endParaRPr lang="en-US" sz="2800" dirty="0">
              <a:solidFill>
                <a:schemeClr val="tx2"/>
              </a:solidFill>
            </a:endParaRPr>
          </a:p>
          <a:p>
            <a:pPr marL="0" indent="0">
              <a:buNone/>
            </a:pPr>
            <a:r>
              <a:rPr lang="en-US" sz="2800" dirty="0">
                <a:solidFill>
                  <a:schemeClr val="tx2"/>
                </a:solidFill>
              </a:rPr>
              <a:t>2.  Why did you choose these three goals?</a:t>
            </a:r>
          </a:p>
          <a:p>
            <a:endParaRPr lang="en-US" sz="2800" dirty="0">
              <a:solidFill>
                <a:schemeClr val="tx2"/>
              </a:solidFill>
            </a:endParaRPr>
          </a:p>
          <a:p>
            <a:endParaRPr lang="en-US" sz="2800" dirty="0">
              <a:solidFill>
                <a:schemeClr val="tx2"/>
              </a:solidFill>
            </a:endParaRPr>
          </a:p>
        </p:txBody>
      </p:sp>
    </p:spTree>
    <p:extLst>
      <p:ext uri="{BB962C8B-B14F-4D97-AF65-F5344CB8AC3E}">
        <p14:creationId xmlns:p14="http://schemas.microsoft.com/office/powerpoint/2010/main" val="28292235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Always Be Ready For Change</a:t>
            </a:r>
            <a:endParaRPr lang="en-US" sz="4800" dirty="0"/>
          </a:p>
        </p:txBody>
      </p:sp>
      <p:sp>
        <p:nvSpPr>
          <p:cNvPr id="3" name="Content Placeholder 2"/>
          <p:cNvSpPr>
            <a:spLocks noGrp="1"/>
          </p:cNvSpPr>
          <p:nvPr>
            <p:ph idx="1"/>
          </p:nvPr>
        </p:nvSpPr>
        <p:spPr/>
        <p:txBody>
          <a:bodyPr>
            <a:noAutofit/>
          </a:bodyPr>
          <a:lstStyle/>
          <a:p>
            <a:r>
              <a:rPr lang="en-US" sz="2000" dirty="0">
                <a:solidFill>
                  <a:schemeClr val="bg1"/>
                </a:solidFill>
              </a:rPr>
              <a:t>New goals as we grow.  As our values change, our goals change. Reaching new goals leads to recognizing new values, and so on</a:t>
            </a:r>
            <a:r>
              <a:rPr lang="en-US" sz="2000" dirty="0" smtClean="0">
                <a:solidFill>
                  <a:schemeClr val="bg1"/>
                </a:solidFill>
              </a:rPr>
              <a:t>.</a:t>
            </a:r>
          </a:p>
          <a:p>
            <a:endParaRPr lang="en-US" sz="2000" dirty="0">
              <a:solidFill>
                <a:schemeClr val="bg1"/>
              </a:solidFill>
            </a:endParaRPr>
          </a:p>
          <a:p>
            <a:r>
              <a:rPr lang="en-US" sz="2000" b="1" dirty="0" err="1" smtClean="0">
                <a:solidFill>
                  <a:schemeClr val="bg1"/>
                </a:solidFill>
              </a:rPr>
              <a:t>beliefs</a:t>
            </a:r>
            <a:r>
              <a:rPr lang="en-US" sz="2000" b="1" dirty="0" err="1">
                <a:solidFill>
                  <a:schemeClr val="bg1"/>
                </a:solidFill>
              </a:rPr>
              <a:t>Growth</a:t>
            </a:r>
            <a:r>
              <a:rPr lang="en-US" sz="2000" b="1" dirty="0">
                <a:solidFill>
                  <a:schemeClr val="bg1"/>
                </a:solidFill>
              </a:rPr>
              <a:t> Growth </a:t>
            </a:r>
            <a:endParaRPr lang="en-US" sz="2000" dirty="0">
              <a:solidFill>
                <a:schemeClr val="bg1"/>
              </a:solidFill>
            </a:endParaRPr>
          </a:p>
        </p:txBody>
      </p:sp>
      <p:sp>
        <p:nvSpPr>
          <p:cNvPr id="4" name="Block Arc 3"/>
          <p:cNvSpPr/>
          <p:nvPr/>
        </p:nvSpPr>
        <p:spPr>
          <a:xfrm rot="16200000">
            <a:off x="2209801" y="4170868"/>
            <a:ext cx="1752600" cy="685800"/>
          </a:xfrm>
          <a:prstGeom prst="blockArc">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5365572" y="4261282"/>
            <a:ext cx="184666" cy="369332"/>
          </a:xfrm>
          <a:prstGeom prst="rect">
            <a:avLst/>
          </a:prstGeom>
          <a:noFill/>
        </p:spPr>
        <p:txBody>
          <a:bodyPr wrap="none" rtlCol="0">
            <a:spAutoFit/>
          </a:bodyPr>
          <a:lstStyle/>
          <a:p>
            <a:endParaRPr lang="en-US" dirty="0"/>
          </a:p>
        </p:txBody>
      </p:sp>
      <p:sp>
        <p:nvSpPr>
          <p:cNvPr id="7" name="Block Arc 6"/>
          <p:cNvSpPr/>
          <p:nvPr/>
        </p:nvSpPr>
        <p:spPr>
          <a:xfrm>
            <a:off x="3489959" y="3057588"/>
            <a:ext cx="2133600" cy="762000"/>
          </a:xfrm>
          <a:prstGeom prst="blockArc">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8" name="Block Arc 7"/>
          <p:cNvSpPr/>
          <p:nvPr/>
        </p:nvSpPr>
        <p:spPr>
          <a:xfrm rot="5400000">
            <a:off x="5019418" y="4443156"/>
            <a:ext cx="1828800" cy="762000"/>
          </a:xfrm>
          <a:prstGeom prst="blockArc">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9" name="Block Arc 8"/>
          <p:cNvSpPr/>
          <p:nvPr/>
        </p:nvSpPr>
        <p:spPr>
          <a:xfrm rot="10800000">
            <a:off x="3337560" y="5447399"/>
            <a:ext cx="2209800" cy="762000"/>
          </a:xfrm>
          <a:prstGeom prst="blockArc">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2539431" y="3073040"/>
            <a:ext cx="819455" cy="369332"/>
          </a:xfrm>
          <a:prstGeom prst="rect">
            <a:avLst/>
          </a:prstGeom>
          <a:noFill/>
        </p:spPr>
        <p:txBody>
          <a:bodyPr wrap="none" rtlCol="0">
            <a:spAutoFit/>
          </a:bodyPr>
          <a:lstStyle/>
          <a:p>
            <a:r>
              <a:rPr lang="en-US" b="1" dirty="0">
                <a:solidFill>
                  <a:schemeClr val="bg1"/>
                </a:solidFill>
              </a:rPr>
              <a:t>beliefs</a:t>
            </a:r>
            <a:endParaRPr lang="en-US" dirty="0"/>
          </a:p>
        </p:txBody>
      </p:sp>
    </p:spTree>
    <p:extLst>
      <p:ext uri="{BB962C8B-B14F-4D97-AF65-F5344CB8AC3E}">
        <p14:creationId xmlns:p14="http://schemas.microsoft.com/office/powerpoint/2010/main" val="4596217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Portfolio Goals Essay</a:t>
            </a:r>
            <a:endParaRPr lang="en-US" dirty="0"/>
          </a:p>
        </p:txBody>
      </p:sp>
      <p:sp>
        <p:nvSpPr>
          <p:cNvPr id="3" name="Content Placeholder 2"/>
          <p:cNvSpPr>
            <a:spLocks noGrp="1"/>
          </p:cNvSpPr>
          <p:nvPr>
            <p:ph idx="1"/>
          </p:nvPr>
        </p:nvSpPr>
        <p:spPr/>
        <p:txBody>
          <a:bodyPr>
            <a:noAutofit/>
          </a:bodyPr>
          <a:lstStyle/>
          <a:p>
            <a:pPr hangingPunct="0"/>
            <a:r>
              <a:rPr lang="en-US" sz="1100" b="1" dirty="0">
                <a:solidFill>
                  <a:srgbClr val="FF0000"/>
                </a:solidFill>
              </a:rPr>
              <a:t>What to consider when preparing the Goals Essay</a:t>
            </a:r>
          </a:p>
          <a:p>
            <a:pPr marL="285750" lvl="0" indent="-285750" hangingPunct="0"/>
            <a:r>
              <a:rPr lang="en-US" sz="1100" b="1" dirty="0">
                <a:solidFill>
                  <a:schemeClr val="tx2"/>
                </a:solidFill>
              </a:rPr>
              <a:t>Long Term Goals (5+ years from now)</a:t>
            </a:r>
          </a:p>
          <a:p>
            <a:pPr marL="285750" lvl="0" indent="-285750" hangingPunct="0"/>
            <a:r>
              <a:rPr lang="en-US" sz="1100" b="1" dirty="0">
                <a:solidFill>
                  <a:schemeClr val="tx2"/>
                </a:solidFill>
              </a:rPr>
              <a:t>Short Term Goals (now up to 3 years)</a:t>
            </a:r>
          </a:p>
          <a:p>
            <a:pPr marL="285750" lvl="0" indent="-285750" hangingPunct="0"/>
            <a:r>
              <a:rPr lang="en-US" sz="1100" b="1" dirty="0">
                <a:solidFill>
                  <a:schemeClr val="tx2"/>
                </a:solidFill>
              </a:rPr>
              <a:t>Lifestyle Goals  (refer to Activity 63)</a:t>
            </a:r>
          </a:p>
          <a:p>
            <a:pPr hangingPunct="0"/>
            <a:r>
              <a:rPr lang="en-US" sz="1100" b="1" dirty="0">
                <a:solidFill>
                  <a:srgbClr val="FF0000"/>
                </a:solidFill>
              </a:rPr>
              <a:t>Setting up the Essay</a:t>
            </a:r>
          </a:p>
          <a:p>
            <a:pPr marL="285750" lvl="0" indent="-285750" hangingPunct="0"/>
            <a:r>
              <a:rPr lang="en-US" sz="1100" b="1" dirty="0">
                <a:solidFill>
                  <a:srgbClr val="004080"/>
                </a:solidFill>
              </a:rPr>
              <a:t>Follow the 5 paragraph format.</a:t>
            </a:r>
          </a:p>
          <a:p>
            <a:pPr hangingPunct="0"/>
            <a:r>
              <a:rPr lang="en-US" sz="1100" b="1" dirty="0">
                <a:solidFill>
                  <a:srgbClr val="FF0000"/>
                </a:solidFill>
              </a:rPr>
              <a:t>Introductory Paragraph </a:t>
            </a:r>
          </a:p>
          <a:p>
            <a:pPr marL="285750" lvl="0" indent="-285750" hangingPunct="0"/>
            <a:r>
              <a:rPr lang="en-US" sz="1100" b="1" dirty="0">
                <a:solidFill>
                  <a:srgbClr val="004080"/>
                </a:solidFill>
              </a:rPr>
              <a:t>Include the topic worded into a thesis (I.E. When planning my life journey I have found that setting goals assist me in making successful decisions.)</a:t>
            </a:r>
          </a:p>
          <a:p>
            <a:pPr marL="285750" lvl="0" indent="-285750" hangingPunct="0"/>
            <a:r>
              <a:rPr lang="en-US" sz="1100" b="1" dirty="0">
                <a:solidFill>
                  <a:srgbClr val="004080"/>
                </a:solidFill>
              </a:rPr>
              <a:t>Next you should mention the three main supportive points you will use to explain your thesis (I.E. When considering my goals of life, I have set specific long term, short term and personal goals in life.)</a:t>
            </a:r>
          </a:p>
          <a:p>
            <a:pPr hangingPunct="0"/>
            <a:r>
              <a:rPr lang="en-US" sz="1100" b="1" dirty="0">
                <a:solidFill>
                  <a:srgbClr val="FF0000"/>
                </a:solidFill>
              </a:rPr>
              <a:t>Body Paragraph #1</a:t>
            </a:r>
          </a:p>
          <a:p>
            <a:pPr marL="285750" lvl="0" indent="-285750" hangingPunct="0"/>
            <a:r>
              <a:rPr lang="en-US" sz="1100" b="1" dirty="0">
                <a:solidFill>
                  <a:srgbClr val="004080"/>
                </a:solidFill>
              </a:rPr>
              <a:t>Discuss your long term goal.</a:t>
            </a:r>
          </a:p>
          <a:p>
            <a:pPr marL="285750" lvl="0" indent="-285750" hangingPunct="0"/>
            <a:r>
              <a:rPr lang="en-US" sz="1100" b="1" dirty="0">
                <a:solidFill>
                  <a:srgbClr val="004080"/>
                </a:solidFill>
              </a:rPr>
              <a:t>Be specific as to what the goal is and  your  3 objectives to how you plan to achieve it.</a:t>
            </a:r>
          </a:p>
          <a:p>
            <a:pPr hangingPunct="0"/>
            <a:r>
              <a:rPr lang="en-US" sz="1100" b="1" dirty="0">
                <a:solidFill>
                  <a:srgbClr val="FF0000"/>
                </a:solidFill>
              </a:rPr>
              <a:t>Body Paragraph #2</a:t>
            </a:r>
          </a:p>
          <a:p>
            <a:pPr marL="285750" lvl="0" indent="-285750" hangingPunct="0"/>
            <a:r>
              <a:rPr lang="en-US" sz="1100" b="1" dirty="0">
                <a:solidFill>
                  <a:srgbClr val="004080"/>
                </a:solidFill>
              </a:rPr>
              <a:t>Discuss your short term goal.</a:t>
            </a:r>
          </a:p>
          <a:p>
            <a:pPr marL="285750" lvl="0" indent="-285750" hangingPunct="0"/>
            <a:r>
              <a:rPr lang="en-US" sz="1100" b="1" dirty="0">
                <a:solidFill>
                  <a:srgbClr val="004080"/>
                </a:solidFill>
              </a:rPr>
              <a:t>Be specific as to what the goal is and your 3 objectives to how you plan to achieve them.</a:t>
            </a:r>
          </a:p>
          <a:p>
            <a:pPr hangingPunct="0"/>
            <a:r>
              <a:rPr lang="en-US" sz="1100" b="1" dirty="0">
                <a:solidFill>
                  <a:srgbClr val="FF0000"/>
                </a:solidFill>
              </a:rPr>
              <a:t>Body Paragraph #3</a:t>
            </a:r>
          </a:p>
          <a:p>
            <a:pPr marL="285750" lvl="0" indent="-285750" hangingPunct="0"/>
            <a:r>
              <a:rPr lang="en-US" sz="1100" b="1" dirty="0">
                <a:solidFill>
                  <a:srgbClr val="004080"/>
                </a:solidFill>
              </a:rPr>
              <a:t>Discuss your  3 lifestyle goals.</a:t>
            </a:r>
          </a:p>
          <a:p>
            <a:pPr marL="285750" lvl="0" indent="-285750" hangingPunct="0"/>
            <a:r>
              <a:rPr lang="en-US" sz="1100" b="1" dirty="0">
                <a:solidFill>
                  <a:srgbClr val="004080"/>
                </a:solidFill>
              </a:rPr>
              <a:t>Be specific in defining them and explaining  your objectives to  how you hope to achieve these goals.</a:t>
            </a:r>
          </a:p>
          <a:p>
            <a:pPr hangingPunct="0"/>
            <a:r>
              <a:rPr lang="en-US" sz="1100" b="1" dirty="0">
                <a:solidFill>
                  <a:srgbClr val="FF0000"/>
                </a:solidFill>
              </a:rPr>
              <a:t>Concluding Paragraph</a:t>
            </a:r>
          </a:p>
          <a:p>
            <a:pPr marL="285750" lvl="0" indent="-285750" hangingPunct="0"/>
            <a:r>
              <a:rPr lang="en-US" sz="1100" b="1" dirty="0">
                <a:solidFill>
                  <a:srgbClr val="004080"/>
                </a:solidFill>
              </a:rPr>
              <a:t>Review your thesis statement and the three areas/topics you discussed within the essay.</a:t>
            </a:r>
          </a:p>
          <a:p>
            <a:pPr marL="285750" lvl="0" indent="-285750" hangingPunct="0"/>
            <a:r>
              <a:rPr lang="en-US" sz="1100" b="1" dirty="0">
                <a:solidFill>
                  <a:srgbClr val="004080"/>
                </a:solidFill>
              </a:rPr>
              <a:t>Close with a statement about how these goals allow the reader to understand more about you.</a:t>
            </a:r>
          </a:p>
          <a:p>
            <a:endParaRPr lang="en-US" sz="1100" dirty="0"/>
          </a:p>
        </p:txBody>
      </p:sp>
    </p:spTree>
    <p:extLst>
      <p:ext uri="{BB962C8B-B14F-4D97-AF65-F5344CB8AC3E}">
        <p14:creationId xmlns:p14="http://schemas.microsoft.com/office/powerpoint/2010/main" val="26384016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Portfolio Goals Essay</a:t>
            </a:r>
            <a:endParaRPr lang="en-US" dirty="0"/>
          </a:p>
        </p:txBody>
      </p:sp>
      <p:sp>
        <p:nvSpPr>
          <p:cNvPr id="3" name="Content Placeholder 2"/>
          <p:cNvSpPr>
            <a:spLocks noGrp="1"/>
          </p:cNvSpPr>
          <p:nvPr>
            <p:ph idx="1"/>
          </p:nvPr>
        </p:nvSpPr>
        <p:spPr/>
        <p:txBody>
          <a:bodyPr>
            <a:noAutofit/>
          </a:bodyPr>
          <a:lstStyle/>
          <a:p>
            <a:pPr algn="r"/>
            <a:r>
              <a:rPr lang="en-US" sz="1100" dirty="0">
                <a:solidFill>
                  <a:srgbClr val="004080"/>
                </a:solidFill>
              </a:rPr>
              <a:t>Name</a:t>
            </a:r>
          </a:p>
          <a:p>
            <a:pPr algn="r"/>
            <a:r>
              <a:rPr lang="en-US" sz="1100" dirty="0">
                <a:solidFill>
                  <a:srgbClr val="004080"/>
                </a:solidFill>
              </a:rPr>
              <a:t>Career and College Readiness</a:t>
            </a:r>
          </a:p>
          <a:p>
            <a:pPr algn="r"/>
            <a:r>
              <a:rPr lang="en-US" sz="1100" dirty="0">
                <a:solidFill>
                  <a:srgbClr val="004080"/>
                </a:solidFill>
              </a:rPr>
              <a:t>Period</a:t>
            </a:r>
          </a:p>
          <a:p>
            <a:r>
              <a:rPr lang="en-US" sz="1100" dirty="0">
                <a:solidFill>
                  <a:srgbClr val="004080"/>
                </a:solidFill>
              </a:rPr>
              <a:t> </a:t>
            </a:r>
            <a:r>
              <a:rPr lang="en-US" sz="1100" b="1" u="sng" dirty="0">
                <a:solidFill>
                  <a:srgbClr val="004080"/>
                </a:solidFill>
              </a:rPr>
              <a:t>Goals Essay Format </a:t>
            </a:r>
            <a:endParaRPr lang="en-US" sz="1100" dirty="0">
              <a:solidFill>
                <a:srgbClr val="004080"/>
              </a:solidFill>
            </a:endParaRPr>
          </a:p>
          <a:p>
            <a:r>
              <a:rPr lang="en-US" sz="1100" dirty="0">
                <a:solidFill>
                  <a:srgbClr val="004080"/>
                </a:solidFill>
              </a:rPr>
              <a:t> </a:t>
            </a:r>
          </a:p>
          <a:p>
            <a:r>
              <a:rPr lang="en-US" sz="1100" dirty="0">
                <a:solidFill>
                  <a:srgbClr val="004080"/>
                </a:solidFill>
              </a:rPr>
              <a:t>First paragraph will be the introductory paragraph stating a thesis statement such as when planning my life journey, I have found that setting goals assist me in making successful decisions. Next you should mention three main supportive points you will use to explain your thesis.</a:t>
            </a:r>
          </a:p>
          <a:p>
            <a:r>
              <a:rPr lang="en-US" sz="1100" dirty="0">
                <a:solidFill>
                  <a:srgbClr val="004080"/>
                </a:solidFill>
              </a:rPr>
              <a:t> </a:t>
            </a:r>
          </a:p>
          <a:p>
            <a:r>
              <a:rPr lang="en-US" sz="1100" dirty="0">
                <a:solidFill>
                  <a:srgbClr val="004080"/>
                </a:solidFill>
              </a:rPr>
              <a:t>Second paragraph you will discuss your </a:t>
            </a:r>
            <a:r>
              <a:rPr lang="en-US" sz="1100" b="1" dirty="0">
                <a:solidFill>
                  <a:srgbClr val="004080"/>
                </a:solidFill>
              </a:rPr>
              <a:t>long term goal</a:t>
            </a:r>
            <a:r>
              <a:rPr lang="en-US" sz="1100" dirty="0">
                <a:solidFill>
                  <a:srgbClr val="004080"/>
                </a:solidFill>
              </a:rPr>
              <a:t>. This paragraph you will need to be specific as to what your long term goal is and how you plan to achieve it. You will explain the objectives you will use within a certain amount of time to achieve them. For example: “To learn a foreign language and speak it fluently by graduation so that I can apply for a college exchange program.”</a:t>
            </a:r>
          </a:p>
          <a:p>
            <a:r>
              <a:rPr lang="en-US" sz="1100" dirty="0">
                <a:solidFill>
                  <a:srgbClr val="004080"/>
                </a:solidFill>
              </a:rPr>
              <a:t> </a:t>
            </a:r>
          </a:p>
          <a:p>
            <a:r>
              <a:rPr lang="en-US" sz="1100" dirty="0">
                <a:solidFill>
                  <a:srgbClr val="004080"/>
                </a:solidFill>
              </a:rPr>
              <a:t>Third paragraph you will discuss your </a:t>
            </a:r>
            <a:r>
              <a:rPr lang="en-US" sz="1100" b="1" dirty="0">
                <a:solidFill>
                  <a:srgbClr val="004080"/>
                </a:solidFill>
              </a:rPr>
              <a:t>short term goal</a:t>
            </a:r>
            <a:r>
              <a:rPr lang="en-US" sz="1100" dirty="0">
                <a:solidFill>
                  <a:srgbClr val="004080"/>
                </a:solidFill>
              </a:rPr>
              <a:t>. Again you will need to be specific as to what the goal is and how you plan to achieve it. Please list and explain in detail the three objectives you will take to meet those goals. For example, “By the end of sophomore year I will pass the driver’s education test so that I may purchase and drive a car to school.”</a:t>
            </a:r>
          </a:p>
          <a:p>
            <a:r>
              <a:rPr lang="en-US" sz="1100" dirty="0">
                <a:solidFill>
                  <a:srgbClr val="004080"/>
                </a:solidFill>
              </a:rPr>
              <a:t> </a:t>
            </a:r>
          </a:p>
          <a:p>
            <a:r>
              <a:rPr lang="en-US" sz="1100" dirty="0">
                <a:solidFill>
                  <a:srgbClr val="004080"/>
                </a:solidFill>
              </a:rPr>
              <a:t>Fourth paragraph you will discuss your </a:t>
            </a:r>
            <a:r>
              <a:rPr lang="en-US" sz="1100" b="1" dirty="0">
                <a:solidFill>
                  <a:srgbClr val="004080"/>
                </a:solidFill>
              </a:rPr>
              <a:t>lifestyle goals</a:t>
            </a:r>
            <a:r>
              <a:rPr lang="en-US" sz="1100" dirty="0">
                <a:solidFill>
                  <a:srgbClr val="004080"/>
                </a:solidFill>
              </a:rPr>
              <a:t>. As a professional learner you will need to be specific in defining them and explaining how you hope to achieve these goals. Refer to Activity 63, Components of Lifestyle, in your workbook and the three you choose to write in Activity 190. Identify and explain the lifestyle goals and objectives on how you will achieve them. Make sure you are detailed to receive a top grade.</a:t>
            </a:r>
          </a:p>
          <a:p>
            <a:r>
              <a:rPr lang="en-US" sz="1100" dirty="0">
                <a:solidFill>
                  <a:srgbClr val="004080"/>
                </a:solidFill>
              </a:rPr>
              <a:t> </a:t>
            </a:r>
          </a:p>
          <a:p>
            <a:r>
              <a:rPr lang="en-US" sz="1100" dirty="0">
                <a:solidFill>
                  <a:srgbClr val="004080"/>
                </a:solidFill>
              </a:rPr>
              <a:t>Fifth paragraph you will review and restate your thesis using other words to get your point across. The following sentence you will restate the three areas/topics you have discussed within the essay. Then close with a statement about how these goals allow the reader to understand more about you.</a:t>
            </a:r>
          </a:p>
          <a:p>
            <a:r>
              <a:rPr lang="en-US" sz="1100" dirty="0">
                <a:solidFill>
                  <a:srgbClr val="004080"/>
                </a:solidFill>
              </a:rPr>
              <a:t> </a:t>
            </a:r>
          </a:p>
        </p:txBody>
      </p:sp>
    </p:spTree>
    <p:extLst>
      <p:ext uri="{BB962C8B-B14F-4D97-AF65-F5344CB8AC3E}">
        <p14:creationId xmlns:p14="http://schemas.microsoft.com/office/powerpoint/2010/main" val="24142078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Setting Goals &amp; Objectives</a:t>
            </a:r>
            <a:endParaRPr lang="en-US" b="1" dirty="0"/>
          </a:p>
        </p:txBody>
      </p:sp>
      <p:sp>
        <p:nvSpPr>
          <p:cNvPr id="3" name="Content Placeholder 2"/>
          <p:cNvSpPr>
            <a:spLocks noGrp="1"/>
          </p:cNvSpPr>
          <p:nvPr>
            <p:ph idx="1"/>
          </p:nvPr>
        </p:nvSpPr>
        <p:spPr/>
        <p:txBody>
          <a:bodyPr>
            <a:noAutofit/>
          </a:bodyPr>
          <a:lstStyle/>
          <a:p>
            <a:r>
              <a:rPr lang="en-US" sz="4400" dirty="0">
                <a:solidFill>
                  <a:schemeClr val="tx2"/>
                </a:solidFill>
              </a:rPr>
              <a:t>Objective:</a:t>
            </a:r>
          </a:p>
          <a:p>
            <a:r>
              <a:rPr lang="en-US" sz="4400" dirty="0">
                <a:solidFill>
                  <a:schemeClr val="tx2"/>
                </a:solidFill>
              </a:rPr>
              <a:t>To help students develop the skill of writing quantitative goals and objectives related to their future plans.</a:t>
            </a:r>
          </a:p>
          <a:p>
            <a:endParaRPr lang="en-US" sz="4400" dirty="0">
              <a:solidFill>
                <a:schemeClr val="tx2"/>
              </a:solidFill>
            </a:endParaRPr>
          </a:p>
        </p:txBody>
      </p:sp>
    </p:spTree>
    <p:extLst>
      <p:ext uri="{BB962C8B-B14F-4D97-AF65-F5344CB8AC3E}">
        <p14:creationId xmlns:p14="http://schemas.microsoft.com/office/powerpoint/2010/main" val="31426418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In The Beginning</a:t>
            </a:r>
            <a:endParaRPr lang="en-US" b="1" dirty="0"/>
          </a:p>
        </p:txBody>
      </p:sp>
      <p:sp>
        <p:nvSpPr>
          <p:cNvPr id="3" name="Content Placeholder 2"/>
          <p:cNvSpPr>
            <a:spLocks noGrp="1"/>
          </p:cNvSpPr>
          <p:nvPr>
            <p:ph idx="1"/>
          </p:nvPr>
        </p:nvSpPr>
        <p:spPr/>
        <p:txBody>
          <a:bodyPr>
            <a:noAutofit/>
          </a:bodyPr>
          <a:lstStyle/>
          <a:p>
            <a:r>
              <a:rPr lang="en-US" sz="4400" dirty="0">
                <a:solidFill>
                  <a:schemeClr val="tx2"/>
                </a:solidFill>
              </a:rPr>
              <a:t>Our goal was to answer three questions:</a:t>
            </a:r>
          </a:p>
          <a:p>
            <a:pPr lvl="1"/>
            <a:r>
              <a:rPr lang="en-US" sz="4400" dirty="0">
                <a:solidFill>
                  <a:schemeClr val="tx2"/>
                </a:solidFill>
              </a:rPr>
              <a:t>Who am I?</a:t>
            </a:r>
          </a:p>
          <a:p>
            <a:pPr lvl="1"/>
            <a:r>
              <a:rPr lang="en-US" sz="4400" dirty="0">
                <a:solidFill>
                  <a:schemeClr val="tx2"/>
                </a:solidFill>
              </a:rPr>
              <a:t>What do I want?</a:t>
            </a:r>
          </a:p>
          <a:p>
            <a:pPr lvl="1"/>
            <a:r>
              <a:rPr lang="en-US" sz="4400" dirty="0">
                <a:solidFill>
                  <a:schemeClr val="tx2"/>
                </a:solidFill>
              </a:rPr>
              <a:t>How do I get it?</a:t>
            </a:r>
          </a:p>
        </p:txBody>
      </p:sp>
    </p:spTree>
    <p:extLst>
      <p:ext uri="{BB962C8B-B14F-4D97-AF65-F5344CB8AC3E}">
        <p14:creationId xmlns:p14="http://schemas.microsoft.com/office/powerpoint/2010/main" val="6472698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Setting Goals &amp; Objectives</a:t>
            </a:r>
            <a:endParaRPr lang="en-US" b="1" dirty="0"/>
          </a:p>
        </p:txBody>
      </p:sp>
      <p:sp>
        <p:nvSpPr>
          <p:cNvPr id="3" name="Content Placeholder 2"/>
          <p:cNvSpPr>
            <a:spLocks noGrp="1"/>
          </p:cNvSpPr>
          <p:nvPr>
            <p:ph idx="1"/>
          </p:nvPr>
        </p:nvSpPr>
        <p:spPr/>
        <p:txBody>
          <a:bodyPr>
            <a:noAutofit/>
          </a:bodyPr>
          <a:lstStyle/>
          <a:p>
            <a:pPr marL="342900" lvl="1" indent="-342900">
              <a:buFont typeface="Arial" pitchFamily="34" charset="0"/>
              <a:buChar char="•"/>
            </a:pPr>
            <a:r>
              <a:rPr lang="en-US" sz="2800" dirty="0">
                <a:solidFill>
                  <a:srgbClr val="004080"/>
                </a:solidFill>
              </a:rPr>
              <a:t>Think of </a:t>
            </a:r>
            <a:r>
              <a:rPr lang="en-US" sz="2800" dirty="0">
                <a:solidFill>
                  <a:srgbClr val="FFFF00"/>
                </a:solidFill>
              </a:rPr>
              <a:t>goals</a:t>
            </a:r>
            <a:r>
              <a:rPr lang="en-US" sz="2800" dirty="0">
                <a:solidFill>
                  <a:srgbClr val="004080"/>
                </a:solidFill>
              </a:rPr>
              <a:t> and </a:t>
            </a:r>
            <a:r>
              <a:rPr lang="en-US" sz="2800" dirty="0">
                <a:solidFill>
                  <a:srgbClr val="FFFF00"/>
                </a:solidFill>
              </a:rPr>
              <a:t>objectives</a:t>
            </a:r>
            <a:r>
              <a:rPr lang="en-US" sz="2800" dirty="0">
                <a:solidFill>
                  <a:srgbClr val="004080"/>
                </a:solidFill>
              </a:rPr>
              <a:t> as a kind of recipe for getting what you want.</a:t>
            </a:r>
          </a:p>
          <a:p>
            <a:pPr lvl="1"/>
            <a:r>
              <a:rPr lang="en-US" sz="2800" b="1" u="sng" dirty="0">
                <a:solidFill>
                  <a:srgbClr val="FF0000"/>
                </a:solidFill>
              </a:rPr>
              <a:t>Goal</a:t>
            </a:r>
            <a:r>
              <a:rPr lang="en-US" sz="2800" b="1" u="sng" dirty="0">
                <a:solidFill>
                  <a:schemeClr val="tx2"/>
                </a:solidFill>
              </a:rPr>
              <a:t>:</a:t>
            </a:r>
            <a:r>
              <a:rPr lang="en-US" sz="2800" b="1" dirty="0">
                <a:solidFill>
                  <a:schemeClr val="tx2"/>
                </a:solidFill>
              </a:rPr>
              <a:t> </a:t>
            </a:r>
            <a:r>
              <a:rPr lang="en-US" sz="2800" dirty="0">
                <a:solidFill>
                  <a:schemeClr val="tx2"/>
                </a:solidFill>
              </a:rPr>
              <a:t>The end product you want to achieve with a certain amount of time. (</a:t>
            </a:r>
            <a:r>
              <a:rPr lang="en-US" sz="2800" dirty="0" err="1">
                <a:solidFill>
                  <a:schemeClr val="tx2"/>
                </a:solidFill>
              </a:rPr>
              <a:t>ie</a:t>
            </a:r>
            <a:r>
              <a:rPr lang="en-US" sz="2800" dirty="0">
                <a:solidFill>
                  <a:schemeClr val="tx2"/>
                </a:solidFill>
              </a:rPr>
              <a:t>: Making cookies)</a:t>
            </a:r>
          </a:p>
          <a:p>
            <a:pPr lvl="1"/>
            <a:r>
              <a:rPr lang="en-US" sz="2800" b="1" u="sng" dirty="0">
                <a:solidFill>
                  <a:srgbClr val="FF0000"/>
                </a:solidFill>
              </a:rPr>
              <a:t>Objective</a:t>
            </a:r>
            <a:r>
              <a:rPr lang="en-US" sz="2800" b="1" dirty="0">
                <a:solidFill>
                  <a:srgbClr val="004080"/>
                </a:solidFill>
              </a:rPr>
              <a:t>: </a:t>
            </a:r>
            <a:r>
              <a:rPr lang="en-US" sz="2800" dirty="0">
                <a:solidFill>
                  <a:srgbClr val="004080"/>
                </a:solidFill>
              </a:rPr>
              <a:t>The ingredients and methods you use for your goal. Objectives are measureable.  It is an action that will help you meet your goal and measure your success.</a:t>
            </a:r>
          </a:p>
        </p:txBody>
      </p:sp>
    </p:spTree>
    <p:extLst>
      <p:ext uri="{BB962C8B-B14F-4D97-AF65-F5344CB8AC3E}">
        <p14:creationId xmlns:p14="http://schemas.microsoft.com/office/powerpoint/2010/main" val="20032959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2800" dirty="0">
                <a:solidFill>
                  <a:schemeClr val="bg1"/>
                </a:solidFill>
              </a:rPr>
              <a:t/>
            </a:r>
            <a:br>
              <a:rPr lang="en-US" sz="2800" dirty="0">
                <a:solidFill>
                  <a:schemeClr val="bg1"/>
                </a:solidFill>
              </a:rPr>
            </a:br>
            <a:r>
              <a:rPr lang="en-US" sz="2800" dirty="0">
                <a:solidFill>
                  <a:schemeClr val="bg1"/>
                </a:solidFill>
              </a:rPr>
              <a:t/>
            </a:r>
            <a:br>
              <a:rPr lang="en-US" sz="2800" dirty="0">
                <a:solidFill>
                  <a:schemeClr val="bg1"/>
                </a:solidFill>
              </a:rPr>
            </a:br>
            <a:r>
              <a:rPr lang="en-US" sz="2800" i="1" dirty="0"/>
              <a:t>Efforts and courage are not enough without purpose and direction.   </a:t>
            </a:r>
            <a:r>
              <a:rPr lang="en-US" sz="2800" dirty="0">
                <a:solidFill>
                  <a:schemeClr val="accent5"/>
                </a:solidFill>
              </a:rPr>
              <a:t>John F. </a:t>
            </a:r>
            <a:r>
              <a:rPr lang="en-US" sz="2800" dirty="0" smtClean="0">
                <a:solidFill>
                  <a:schemeClr val="accent5"/>
                </a:solidFill>
              </a:rPr>
              <a:t>Kennedy</a:t>
            </a:r>
            <a:endParaRPr lang="en-US" sz="2800" b="1" dirty="0">
              <a:solidFill>
                <a:schemeClr val="accent5"/>
              </a:solidFill>
            </a:endParaRPr>
          </a:p>
        </p:txBody>
      </p:sp>
      <p:sp>
        <p:nvSpPr>
          <p:cNvPr id="3" name="Content Placeholder 2"/>
          <p:cNvSpPr>
            <a:spLocks noGrp="1"/>
          </p:cNvSpPr>
          <p:nvPr>
            <p:ph idx="1"/>
          </p:nvPr>
        </p:nvSpPr>
        <p:spPr/>
        <p:txBody>
          <a:bodyPr>
            <a:noAutofit/>
          </a:bodyPr>
          <a:lstStyle/>
          <a:p>
            <a:r>
              <a:rPr lang="en-US" sz="3200" dirty="0">
                <a:solidFill>
                  <a:schemeClr val="tx2"/>
                </a:solidFill>
              </a:rPr>
              <a:t>Textbook page 144. </a:t>
            </a:r>
          </a:p>
          <a:p>
            <a:r>
              <a:rPr lang="en-US" sz="3200" dirty="0">
                <a:solidFill>
                  <a:schemeClr val="tx2"/>
                </a:solidFill>
              </a:rPr>
              <a:t>Read about Marta.</a:t>
            </a:r>
          </a:p>
          <a:p>
            <a:endParaRPr lang="en-US" sz="3200" dirty="0">
              <a:solidFill>
                <a:schemeClr val="tx2"/>
              </a:solidFill>
            </a:endParaRPr>
          </a:p>
          <a:p>
            <a:r>
              <a:rPr lang="en-US" sz="3200" dirty="0">
                <a:solidFill>
                  <a:schemeClr val="tx2"/>
                </a:solidFill>
              </a:rPr>
              <a:t>Textbook page 187</a:t>
            </a:r>
          </a:p>
          <a:p>
            <a:r>
              <a:rPr lang="en-US" sz="3200" dirty="0">
                <a:solidFill>
                  <a:schemeClr val="tx2"/>
                </a:solidFill>
              </a:rPr>
              <a:t>Continue reading about Marta</a:t>
            </a:r>
          </a:p>
          <a:p>
            <a:r>
              <a:rPr lang="en-US" sz="3200" dirty="0">
                <a:solidFill>
                  <a:schemeClr val="tx2"/>
                </a:solidFill>
              </a:rPr>
              <a:t>Activity 186</a:t>
            </a:r>
          </a:p>
        </p:txBody>
      </p:sp>
    </p:spTree>
    <p:extLst>
      <p:ext uri="{BB962C8B-B14F-4D97-AF65-F5344CB8AC3E}">
        <p14:creationId xmlns:p14="http://schemas.microsoft.com/office/powerpoint/2010/main" val="7140999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Setting Goals &amp; Objectives</a:t>
            </a:r>
            <a:endParaRPr lang="en-US" sz="4800" dirty="0"/>
          </a:p>
        </p:txBody>
      </p:sp>
      <p:sp>
        <p:nvSpPr>
          <p:cNvPr id="3" name="Content Placeholder 2"/>
          <p:cNvSpPr>
            <a:spLocks noGrp="1"/>
          </p:cNvSpPr>
          <p:nvPr>
            <p:ph idx="1"/>
          </p:nvPr>
        </p:nvSpPr>
        <p:spPr/>
        <p:txBody>
          <a:bodyPr>
            <a:noAutofit/>
          </a:bodyPr>
          <a:lstStyle/>
          <a:p>
            <a:r>
              <a:rPr lang="en-US" sz="3200" dirty="0">
                <a:solidFill>
                  <a:schemeClr val="tx2"/>
                </a:solidFill>
              </a:rPr>
              <a:t>The more specific your goals and adjectives, the more helpful they will be.</a:t>
            </a:r>
          </a:p>
          <a:p>
            <a:r>
              <a:rPr lang="en-US" sz="3200" dirty="0">
                <a:solidFill>
                  <a:schemeClr val="tx2"/>
                </a:solidFill>
              </a:rPr>
              <a:t>A goal is a statement that specifies what you want to achieve or do within a certain amount of time.</a:t>
            </a:r>
          </a:p>
          <a:p>
            <a:r>
              <a:rPr lang="en-US" sz="3200" dirty="0">
                <a:solidFill>
                  <a:schemeClr val="tx2"/>
                </a:solidFill>
              </a:rPr>
              <a:t>An objective is an action that will help you meet your goal….and measure your success, by how much or how many, and by when.</a:t>
            </a:r>
          </a:p>
        </p:txBody>
      </p:sp>
    </p:spTree>
    <p:extLst>
      <p:ext uri="{BB962C8B-B14F-4D97-AF65-F5344CB8AC3E}">
        <p14:creationId xmlns:p14="http://schemas.microsoft.com/office/powerpoint/2010/main" val="32379468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Setting Goals: Activity 189</a:t>
            </a:r>
            <a:endParaRPr lang="en-US" sz="4800" dirty="0"/>
          </a:p>
        </p:txBody>
      </p:sp>
      <p:sp>
        <p:nvSpPr>
          <p:cNvPr id="3" name="Content Placeholder 2"/>
          <p:cNvSpPr>
            <a:spLocks noGrp="1"/>
          </p:cNvSpPr>
          <p:nvPr>
            <p:ph idx="1"/>
          </p:nvPr>
        </p:nvSpPr>
        <p:spPr/>
        <p:txBody>
          <a:bodyPr>
            <a:noAutofit/>
          </a:bodyPr>
          <a:lstStyle/>
          <a:p>
            <a:r>
              <a:rPr lang="en-US" sz="3200" dirty="0">
                <a:solidFill>
                  <a:schemeClr val="tx2"/>
                </a:solidFill>
              </a:rPr>
              <a:t>Look at the examples at the top of Activity 189. </a:t>
            </a:r>
          </a:p>
          <a:p>
            <a:r>
              <a:rPr lang="en-US" sz="3200" dirty="0">
                <a:solidFill>
                  <a:schemeClr val="tx2"/>
                </a:solidFill>
              </a:rPr>
              <a:t>Practice:</a:t>
            </a:r>
          </a:p>
          <a:p>
            <a:r>
              <a:rPr lang="en-US" sz="3200" dirty="0">
                <a:solidFill>
                  <a:schemeClr val="tx2"/>
                </a:solidFill>
              </a:rPr>
              <a:t>Activity 189: Choose 2 goals from the list </a:t>
            </a:r>
          </a:p>
          <a:p>
            <a:pPr marL="0" indent="0">
              <a:buNone/>
            </a:pPr>
            <a:r>
              <a:rPr lang="en-US" sz="3200" dirty="0">
                <a:solidFill>
                  <a:schemeClr val="tx2"/>
                </a:solidFill>
              </a:rPr>
              <a:t>     and write three objectives for each.</a:t>
            </a:r>
          </a:p>
          <a:p>
            <a:endParaRPr lang="en-US" sz="3200" dirty="0">
              <a:solidFill>
                <a:schemeClr val="tx2"/>
              </a:solidFill>
            </a:endParaRPr>
          </a:p>
          <a:p>
            <a:endParaRPr lang="en-US" sz="3200" dirty="0">
              <a:solidFill>
                <a:schemeClr val="tx2"/>
              </a:solidFill>
            </a:endParaRPr>
          </a:p>
        </p:txBody>
      </p:sp>
    </p:spTree>
    <p:extLst>
      <p:ext uri="{BB962C8B-B14F-4D97-AF65-F5344CB8AC3E}">
        <p14:creationId xmlns:p14="http://schemas.microsoft.com/office/powerpoint/2010/main" val="5077081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3600" dirty="0" smtClean="0"/>
              <a:t>Components of Lifestyle Activity 190</a:t>
            </a:r>
            <a:br>
              <a:rPr lang="en-US" sz="3600" dirty="0" smtClean="0"/>
            </a:br>
            <a:r>
              <a:rPr lang="en-US" sz="3600" dirty="0" smtClean="0"/>
              <a:t>Remember Activity 63???</a:t>
            </a:r>
            <a:endParaRPr lang="en-US" sz="3600" dirty="0"/>
          </a:p>
        </p:txBody>
      </p:sp>
      <p:sp>
        <p:nvSpPr>
          <p:cNvPr id="3" name="Content Placeholder 2"/>
          <p:cNvSpPr>
            <a:spLocks noGrp="1"/>
          </p:cNvSpPr>
          <p:nvPr>
            <p:ph idx="1"/>
          </p:nvPr>
        </p:nvSpPr>
        <p:spPr/>
        <p:txBody>
          <a:bodyPr>
            <a:noAutofit/>
          </a:bodyPr>
          <a:lstStyle/>
          <a:p>
            <a:pPr marL="0" indent="0">
              <a:buNone/>
            </a:pPr>
            <a:r>
              <a:rPr lang="en-US" sz="1800" dirty="0" smtClean="0">
                <a:solidFill>
                  <a:schemeClr val="tx2"/>
                </a:solidFill>
              </a:rPr>
              <a:t>Relationship</a:t>
            </a:r>
          </a:p>
          <a:p>
            <a:pPr>
              <a:buFont typeface="Wingdings" panose="05000000000000000000" pitchFamily="2" charset="2"/>
              <a:buChar char="Ø"/>
            </a:pPr>
            <a:r>
              <a:rPr lang="en-US" sz="1800" dirty="0">
                <a:solidFill>
                  <a:schemeClr val="tx2"/>
                </a:solidFill>
              </a:rPr>
              <a:t>Do you want to be married?</a:t>
            </a:r>
          </a:p>
          <a:p>
            <a:pPr>
              <a:buFont typeface="Wingdings" panose="05000000000000000000" pitchFamily="2" charset="2"/>
              <a:buChar char="Ø"/>
            </a:pPr>
            <a:r>
              <a:rPr lang="en-US" sz="1800" dirty="0">
                <a:solidFill>
                  <a:schemeClr val="tx2"/>
                </a:solidFill>
              </a:rPr>
              <a:t>What kinds of people would you like to be your friends?</a:t>
            </a:r>
          </a:p>
          <a:p>
            <a:r>
              <a:rPr lang="en-US" sz="1800" dirty="0">
                <a:solidFill>
                  <a:schemeClr val="tx2"/>
                </a:solidFill>
              </a:rPr>
              <a:t>Work</a:t>
            </a:r>
          </a:p>
          <a:p>
            <a:pPr marL="571500" indent="-571500">
              <a:buFont typeface="Wingdings" panose="05000000000000000000" pitchFamily="2" charset="2"/>
              <a:buChar char="Ø"/>
            </a:pPr>
            <a:r>
              <a:rPr lang="en-US" sz="1800" dirty="0">
                <a:solidFill>
                  <a:schemeClr val="tx2"/>
                </a:solidFill>
              </a:rPr>
              <a:t>What is your mission in life?</a:t>
            </a:r>
          </a:p>
          <a:p>
            <a:pPr marL="571500" indent="-571500">
              <a:buFont typeface="Wingdings" panose="05000000000000000000" pitchFamily="2" charset="2"/>
              <a:buChar char="Ø"/>
            </a:pPr>
            <a:r>
              <a:rPr lang="en-US" sz="1800" dirty="0">
                <a:solidFill>
                  <a:schemeClr val="tx2"/>
                </a:solidFill>
              </a:rPr>
              <a:t>What are your commitments to making your goal succeed?</a:t>
            </a:r>
          </a:p>
          <a:p>
            <a:r>
              <a:rPr lang="en-US" sz="1800" dirty="0">
                <a:solidFill>
                  <a:schemeClr val="tx2"/>
                </a:solidFill>
              </a:rPr>
              <a:t>Personal</a:t>
            </a:r>
          </a:p>
          <a:p>
            <a:pPr marL="571500" indent="-571500">
              <a:buFont typeface="Wingdings" panose="05000000000000000000" pitchFamily="2" charset="2"/>
              <a:buChar char="Ø"/>
            </a:pPr>
            <a:r>
              <a:rPr lang="en-US" sz="1800" dirty="0">
                <a:solidFill>
                  <a:schemeClr val="tx2"/>
                </a:solidFill>
              </a:rPr>
              <a:t>Recreation? Health? Needs to complete projects, hobbies, clubs?</a:t>
            </a:r>
          </a:p>
          <a:p>
            <a:r>
              <a:rPr lang="en-US" sz="1800" dirty="0">
                <a:solidFill>
                  <a:schemeClr val="tx2"/>
                </a:solidFill>
              </a:rPr>
              <a:t>Material Items</a:t>
            </a:r>
          </a:p>
          <a:p>
            <a:pPr marL="571500" indent="-571500">
              <a:buFont typeface="Wingdings" panose="05000000000000000000" pitchFamily="2" charset="2"/>
              <a:buChar char="Ø"/>
            </a:pPr>
            <a:r>
              <a:rPr lang="en-US" sz="1800" dirty="0">
                <a:solidFill>
                  <a:schemeClr val="tx2"/>
                </a:solidFill>
              </a:rPr>
              <a:t>Where do you want to live?</a:t>
            </a:r>
          </a:p>
          <a:p>
            <a:pPr marL="571500" indent="-571500">
              <a:buFont typeface="Wingdings" panose="05000000000000000000" pitchFamily="2" charset="2"/>
              <a:buChar char="Ø"/>
            </a:pPr>
            <a:r>
              <a:rPr lang="en-US" sz="1800" dirty="0">
                <a:solidFill>
                  <a:schemeClr val="tx2"/>
                </a:solidFill>
              </a:rPr>
              <a:t>What is your income level?</a:t>
            </a:r>
          </a:p>
          <a:p>
            <a:pPr marL="571500" indent="-571500">
              <a:buFont typeface="Wingdings" panose="05000000000000000000" pitchFamily="2" charset="2"/>
              <a:buChar char="Ø"/>
            </a:pPr>
            <a:r>
              <a:rPr lang="en-US" sz="1800" dirty="0">
                <a:solidFill>
                  <a:schemeClr val="tx2"/>
                </a:solidFill>
              </a:rPr>
              <a:t>What possessions do you want?</a:t>
            </a:r>
          </a:p>
          <a:p>
            <a:endParaRPr lang="en-US" sz="1800" dirty="0">
              <a:solidFill>
                <a:schemeClr val="tx2"/>
              </a:solidFill>
            </a:endParaRPr>
          </a:p>
          <a:p>
            <a:pPr marL="457200" lvl="1" indent="0">
              <a:buNone/>
            </a:pPr>
            <a:endParaRPr lang="en-US" sz="1800" dirty="0">
              <a:solidFill>
                <a:schemeClr val="tx2"/>
              </a:solidFill>
            </a:endParaRPr>
          </a:p>
        </p:txBody>
      </p:sp>
      <p:sp>
        <p:nvSpPr>
          <p:cNvPr id="4" name="TextBox 3"/>
          <p:cNvSpPr txBox="1"/>
          <p:nvPr/>
        </p:nvSpPr>
        <p:spPr>
          <a:xfrm>
            <a:off x="3686271" y="65558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36593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a:t>Setting Goals: Activity 190</a:t>
            </a:r>
          </a:p>
        </p:txBody>
      </p:sp>
      <p:sp>
        <p:nvSpPr>
          <p:cNvPr id="3" name="Content Placeholder 2"/>
          <p:cNvSpPr>
            <a:spLocks noGrp="1"/>
          </p:cNvSpPr>
          <p:nvPr>
            <p:ph idx="1"/>
          </p:nvPr>
        </p:nvSpPr>
        <p:spPr/>
        <p:txBody>
          <a:bodyPr>
            <a:noAutofit/>
          </a:bodyPr>
          <a:lstStyle/>
          <a:p>
            <a:r>
              <a:rPr lang="en-US" sz="3200" dirty="0">
                <a:solidFill>
                  <a:schemeClr val="tx2"/>
                </a:solidFill>
              </a:rPr>
              <a:t>Activity 190: Re-turn to Activity 63 and review the statements about your desired lifestyle.</a:t>
            </a:r>
          </a:p>
          <a:p>
            <a:pPr marL="0" indent="0">
              <a:buNone/>
            </a:pPr>
            <a:r>
              <a:rPr lang="en-US" sz="3200" dirty="0">
                <a:solidFill>
                  <a:schemeClr val="tx2"/>
                </a:solidFill>
              </a:rPr>
              <a:t>     Identify your 3 lifestyle goals and list 3</a:t>
            </a:r>
          </a:p>
          <a:p>
            <a:pPr marL="0" indent="0">
              <a:buNone/>
            </a:pPr>
            <a:r>
              <a:rPr lang="en-US" sz="3200" dirty="0">
                <a:solidFill>
                  <a:schemeClr val="tx2"/>
                </a:solidFill>
              </a:rPr>
              <a:t>     objectives to get to those goals. </a:t>
            </a:r>
          </a:p>
          <a:p>
            <a:pPr marL="0" indent="0">
              <a:buNone/>
            </a:pPr>
            <a:r>
              <a:rPr lang="en-US" sz="3200" dirty="0">
                <a:solidFill>
                  <a:schemeClr val="tx2"/>
                </a:solidFill>
              </a:rPr>
              <a:t>(</a:t>
            </a:r>
            <a:r>
              <a:rPr lang="en-US" sz="3200" dirty="0" err="1">
                <a:solidFill>
                  <a:schemeClr val="tx2"/>
                </a:solidFill>
              </a:rPr>
              <a:t>ie</a:t>
            </a:r>
            <a:r>
              <a:rPr lang="en-US" sz="3200" dirty="0">
                <a:solidFill>
                  <a:schemeClr val="tx2"/>
                </a:solidFill>
              </a:rPr>
              <a:t>: Relationships, Work, Personal, Material Items)</a:t>
            </a:r>
          </a:p>
        </p:txBody>
      </p:sp>
    </p:spTree>
    <p:extLst>
      <p:ext uri="{BB962C8B-B14F-4D97-AF65-F5344CB8AC3E}">
        <p14:creationId xmlns:p14="http://schemas.microsoft.com/office/powerpoint/2010/main" val="139111971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1">
      <a:dk1>
        <a:srgbClr val="000000"/>
      </a:dk1>
      <a:lt1>
        <a:srgbClr val="FFFFFF"/>
      </a:lt1>
      <a:dk2>
        <a:srgbClr val="004080"/>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1788</TotalTime>
  <Words>716</Words>
  <Application>Microsoft Macintosh PowerPoint</Application>
  <PresentationFormat>On-screen Show (4:3)</PresentationFormat>
  <Paragraphs>98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Warm Up:  Goals &amp; Objectives</vt:lpstr>
      <vt:lpstr>Setting Goals &amp; Objectives</vt:lpstr>
      <vt:lpstr>In The Beginning</vt:lpstr>
      <vt:lpstr>Setting Goals &amp; Objectives</vt:lpstr>
      <vt:lpstr>  Efforts and courage are not enough without purpose and direction.   John F. Kennedy</vt:lpstr>
      <vt:lpstr>Setting Goals &amp; Objectives</vt:lpstr>
      <vt:lpstr>Setting Goals: Activity 189</vt:lpstr>
      <vt:lpstr>Components of Lifestyle Activity 190 Remember Activity 63???</vt:lpstr>
      <vt:lpstr>Setting Goals: Activity 190</vt:lpstr>
      <vt:lpstr>Always Be Ready For Change</vt:lpstr>
      <vt:lpstr>Career Portfolio Goals Essay</vt:lpstr>
      <vt:lpstr>Career Portfolio Goals Essay</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ljdflkajsdlfj</dc:title>
  <dc:creator>WEAVER</dc:creator>
  <cp:lastModifiedBy>Michael Weaver</cp:lastModifiedBy>
  <cp:revision>181</cp:revision>
  <dcterms:created xsi:type="dcterms:W3CDTF">2019-07-07T21:23:27Z</dcterms:created>
  <dcterms:modified xsi:type="dcterms:W3CDTF">2019-07-15T14:53:44Z</dcterms:modified>
</cp:coreProperties>
</file>